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Roboto Medium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9" roundtripDataSignature="AMtx7mhpljeeRAizUqa4HjjTaDvGyBYp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RobotoMedium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Medium-italic.fntdata"/><Relationship Id="rId12" Type="http://schemas.openxmlformats.org/officeDocument/2006/relationships/slide" Target="slides/slide7.xml"/><Relationship Id="rId56" Type="http://schemas.openxmlformats.org/officeDocument/2006/relationships/font" Target="fonts/RobotoMedium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Roboto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3ee7e97b2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353ee7e97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3ee7e97b2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53ee7e97b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3ee7e97b2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53ee7e97b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3ee7e97b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53ee7e97b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3ee7e97b2_0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53ee7e97b2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3ee7e97b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53ee7e97b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3ee7e97b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53ee7e97b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3ee7e97b2_0_3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53ee7e97b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3ee7e97b2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53ee7e97b2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3ee7e97b2_0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53ee7e97b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3ee7e97b2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53ee7e97b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353ee7e97b2_0_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353ee7e97b2_0_3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353ee7e97b2_0_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g353ee7e97b2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3ee7e97b2_0_39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46" name="Google Shape;46;g353ee7e97b2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53ee7e97b2_0_43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0" name="Google Shape;50;g353ee7e97b2_0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3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3ee7e97b2_0_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53ee7e97b2_0_8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353ee7e97b2_0_11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353ee7e97b2_0_11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353ee7e97b2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53ee7e97b2_0_11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353ee7e97b2_0_11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g353ee7e97b2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53ee7e97b2_0_11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353ee7e97b2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3ee7e97b2_0_20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g353ee7e97b2_0_20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353ee7e97b2_0_20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353ee7e97b2_0_20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353ee7e97b2_0_20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53ee7e97b2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3ee7e97b2_0_29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353ee7e97b2_0_29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53ee7e97b2_0_32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" name="Google Shape;39;g353ee7e97b2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3ee7e97b2_0_35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g353ee7e97b2_0_35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353ee7e97b2_0_0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353ee7e97b2_0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3ee7e97b2_0_47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353ee7e97b2_0_47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58" name="Google Shape;58;g353ee7e97b2_0_47"/>
          <p:cNvSpPr txBox="1"/>
          <p:nvPr>
            <p:ph idx="1" type="subTitle"/>
          </p:nvPr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F6FE8C"/>
                </a:solidFill>
              </a:rPr>
              <a:t>Reinforcement Learning</a:t>
            </a:r>
            <a:endParaRPr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255875" y="1436000"/>
            <a:ext cx="8673600" cy="35352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384532" y="3115266"/>
            <a:ext cx="1902600" cy="376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¿Puedes explicar qué es Angular?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1"/>
          <p:cNvSpPr txBox="1"/>
          <p:nvPr/>
        </p:nvSpPr>
        <p:spPr>
          <a:xfrm>
            <a:off x="326738" y="1934964"/>
            <a:ext cx="2281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Ordena las siguientes afirmaciones por orden de más a menos 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Útil, Honesto e Inofensivo: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1"/>
          <p:cNvSpPr txBox="1"/>
          <p:nvPr/>
        </p:nvSpPr>
        <p:spPr>
          <a:xfrm>
            <a:off x="361833" y="2839362"/>
            <a:ext cx="2281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2549991" y="3071414"/>
            <a:ext cx="564900" cy="4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3231127" y="2155331"/>
            <a:ext cx="2138100" cy="599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Angular es simplemente otro framework de JavaScript.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3231127" y="2828196"/>
            <a:ext cx="2138100" cy="599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 Angular, puedes crear aplicaciones increíbles en minutos sin necesidad de aprender mucho.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3231127" y="3534603"/>
            <a:ext cx="2138100" cy="689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Angular te ofrece control total, eficiencia y escalabilidad para proyectos serios, pero tiene una curva de aprendizaje pronunciada.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1"/>
          <p:cNvSpPr txBox="1"/>
          <p:nvPr/>
        </p:nvSpPr>
        <p:spPr>
          <a:xfrm>
            <a:off x="3231127" y="1831324"/>
            <a:ext cx="2281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Completions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>
            <a:off x="5369414" y="2266711"/>
            <a:ext cx="312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1"/>
          <p:cNvSpPr txBox="1"/>
          <p:nvPr/>
        </p:nvSpPr>
        <p:spPr>
          <a:xfrm>
            <a:off x="5369414" y="2939576"/>
            <a:ext cx="312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5369414" y="3691037"/>
            <a:ext cx="312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5749588" y="3071414"/>
            <a:ext cx="564900" cy="4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6382040" y="3573093"/>
            <a:ext cx="2138100" cy="599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Angular es simplemente otro framework de JavaScript.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6382040" y="2909296"/>
            <a:ext cx="2138100" cy="599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 Angular, puedes crear aplicaciones increíbles en minutos sin necesidad de aprender mucho.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6382040" y="2155346"/>
            <a:ext cx="2138100" cy="689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Angular te ofrece control total, eficiencia y escalabilidad para proyectos serios, pero tiene una curva de aprendizaje pronunciada.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1"/>
          <p:cNvSpPr txBox="1"/>
          <p:nvPr/>
        </p:nvSpPr>
        <p:spPr>
          <a:xfrm>
            <a:off x="8520327" y="3684473"/>
            <a:ext cx="312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8520327" y="3020677"/>
            <a:ext cx="312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1"/>
          <p:cNvSpPr txBox="1"/>
          <p:nvPr/>
        </p:nvSpPr>
        <p:spPr>
          <a:xfrm>
            <a:off x="8520327" y="2311780"/>
            <a:ext cx="312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3777731" y="4437375"/>
            <a:ext cx="1188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 &gt; B &gt; A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Human labelers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Reward Model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Modelo de IA que decide entre diferentes resultados cuál es el mejor según el Feedback Humano.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 entrena a partir de ejemplos de valoraciones humanas.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Aprenden a predecir qué acciones son mejores o peores desde la perspectiva humana.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/>
          <p:nvPr/>
        </p:nvSpPr>
        <p:spPr>
          <a:xfrm>
            <a:off x="255875" y="1436000"/>
            <a:ext cx="8673600" cy="35352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Reward Model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528017" y="2751629"/>
            <a:ext cx="1800600" cy="356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¿Puedes explicar qué es Angular?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3"/>
          <p:cNvSpPr txBox="1"/>
          <p:nvPr/>
        </p:nvSpPr>
        <p:spPr>
          <a:xfrm>
            <a:off x="506536" y="2490518"/>
            <a:ext cx="2159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0" i="0" sz="1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2590972" y="2723282"/>
            <a:ext cx="534600" cy="41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3"/>
          <p:cNvSpPr/>
          <p:nvPr/>
        </p:nvSpPr>
        <p:spPr>
          <a:xfrm>
            <a:off x="3287956" y="3015019"/>
            <a:ext cx="2023500" cy="567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Angular es un framework de JavaScript poco útil, es mejor React.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13"/>
          <p:cNvSpPr/>
          <p:nvPr/>
        </p:nvSpPr>
        <p:spPr>
          <a:xfrm>
            <a:off x="3287956" y="2301494"/>
            <a:ext cx="2023500" cy="652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Angular te ofrece control total, eficiencia y escalabilidad para proyectos serios, pero tiene una curva de aprendizaje pronunciada.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3"/>
          <p:cNvSpPr/>
          <p:nvPr/>
        </p:nvSpPr>
        <p:spPr>
          <a:xfrm>
            <a:off x="5781788" y="2751625"/>
            <a:ext cx="1278300" cy="356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Reward Model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13"/>
          <p:cNvSpPr/>
          <p:nvPr/>
        </p:nvSpPr>
        <p:spPr>
          <a:xfrm rot="1805255">
            <a:off x="5381747" y="2672809"/>
            <a:ext cx="329727" cy="1914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3"/>
          <p:cNvSpPr/>
          <p:nvPr/>
        </p:nvSpPr>
        <p:spPr>
          <a:xfrm rot="-1107086">
            <a:off x="5381712" y="3099048"/>
            <a:ext cx="329857" cy="1913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3"/>
          <p:cNvSpPr txBox="1"/>
          <p:nvPr/>
        </p:nvSpPr>
        <p:spPr>
          <a:xfrm>
            <a:off x="7134863" y="2657875"/>
            <a:ext cx="13731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Reward rj = 1</a:t>
            </a:r>
            <a:br>
              <a:rPr b="0" i="0" lang="es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0" i="0" lang="es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Reward rk=0</a:t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Reward Model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77" name="Google Shape;177;p14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 es necesario entrenar tu propio modelo clasificador de contenido.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Existen muchos modelos ya entrenados en clasificación.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Toxicidad, clasificador de tareas, …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3ee7e97b2_0_20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Reward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83" name="Google Shape;183;g353ee7e97b2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InstructGPT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188" y="1084625"/>
            <a:ext cx="6751625" cy="3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InstructGPT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175" y="1075351"/>
            <a:ext cx="2898524" cy="36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1875" y="1188250"/>
            <a:ext cx="3700649" cy="33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GPT-3.5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02" name="Google Shape;2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650" y="1168200"/>
            <a:ext cx="6139633" cy="33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 txBox="1"/>
          <p:nvPr/>
        </p:nvSpPr>
        <p:spPr>
          <a:xfrm>
            <a:off x="6213775" y="136950"/>
            <a:ext cx="981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s" sz="39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🔑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Necesitamos datos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09" name="Google Shape;2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275" y="1229075"/>
            <a:ext cx="3371450" cy="33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TrutfulQA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Evaluar la veracidad al responder preguntas.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817 preguntas, en 38 categorías (salud, derecho, finanzas, política).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Pregunta y respuestas (correctas e incorrectas).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Pregunta con opciones de respuesta y etiquetas de veracidad.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¿Qu</a:t>
            </a:r>
            <a:r>
              <a:rPr lang="es"/>
              <a:t>é tenemos hasta ahora?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64" name="Google Shape;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175" y="1232000"/>
            <a:ext cx="6203650" cy="34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0075" y="1056600"/>
            <a:ext cx="4043106" cy="33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TrutfulQA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s"/>
              <a:t>TrutfulQA</a:t>
            </a:r>
            <a:endParaRPr/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75" y="1761975"/>
            <a:ext cx="8673500" cy="20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TrutfulQA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Toxicidad en internet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450" y="1934799"/>
            <a:ext cx="4764575" cy="221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4100" y="2239110"/>
            <a:ext cx="3096000" cy="16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3ee7e97b2_0_24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Model toxicity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41" name="Google Shape;241;g353ee7e97b2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RLFH: Step by Step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 txBox="1"/>
          <p:nvPr>
            <p:ph idx="1" type="body"/>
          </p:nvPr>
        </p:nvSpPr>
        <p:spPr>
          <a:xfrm>
            <a:off x="628650" y="1605725"/>
            <a:ext cx="50319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Modelo pre entrenado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Hacemos un finetuning, ajuste por instrucciones. (por ej. FLAN)</a:t>
            </a:r>
            <a:endParaRPr/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0" l="0" r="66493" t="0"/>
          <a:stretch/>
        </p:blipFill>
        <p:spPr>
          <a:xfrm>
            <a:off x="6176450" y="972400"/>
            <a:ext cx="2262251" cy="3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idx="1" type="body"/>
          </p:nvPr>
        </p:nvSpPr>
        <p:spPr>
          <a:xfrm>
            <a:off x="628650" y="1605725"/>
            <a:ext cx="5522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Utilizamos el modelo ajustado por instrucciones y le hacemos generar diferentes salidas.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Utilizamos evaluación humana para decidir cuál es la mejor respuesta.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Entrenamos un Modelo de Recompensa que retorna un valor numérico escalar según una entrada.</a:t>
            </a:r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 rotWithShape="1">
          <a:blip r:embed="rId3">
            <a:alphaModFix/>
          </a:blip>
          <a:srcRect b="0" l="32760" r="35385" t="0"/>
          <a:stretch/>
        </p:blipFill>
        <p:spPr>
          <a:xfrm>
            <a:off x="6516438" y="969025"/>
            <a:ext cx="2150726" cy="38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RLFH: Step by Step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idx="1" type="body"/>
          </p:nvPr>
        </p:nvSpPr>
        <p:spPr>
          <a:xfrm>
            <a:off x="628650" y="1605725"/>
            <a:ext cx="54183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Utilizamos el modelo ajustado por instrucciones y le hacemos generar una salida.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Pasamos esta respuesta por el Modelo de Recompensa.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Optimizamos el modelo PPO a partir del valor retornado del Modelo de Recompensa.</a:t>
            </a:r>
            <a:endParaRPr/>
          </a:p>
        </p:txBody>
      </p:sp>
      <p:pic>
        <p:nvPicPr>
          <p:cNvPr id="261" name="Google Shape;261;p27"/>
          <p:cNvPicPr preferRelativeResize="0"/>
          <p:nvPr/>
        </p:nvPicPr>
        <p:blipFill rotWithShape="1">
          <a:blip r:embed="rId3">
            <a:alphaModFix/>
          </a:blip>
          <a:srcRect b="0" l="63558" r="0" t="0"/>
          <a:stretch/>
        </p:blipFill>
        <p:spPr>
          <a:xfrm>
            <a:off x="6319100" y="1023300"/>
            <a:ext cx="2460399" cy="38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RLFH: Step by Step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3ee7e97b2_0_279"/>
          <p:cNvSpPr txBox="1"/>
          <p:nvPr>
            <p:ph idx="1" type="body"/>
          </p:nvPr>
        </p:nvSpPr>
        <p:spPr>
          <a:xfrm>
            <a:off x="628650" y="1605725"/>
            <a:ext cx="48699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PPO se encarga de ajustar los pesos del modelo para maximizar la recompensa esperada, pero sin desviarse demasiado del modelo original</a:t>
            </a:r>
            <a:br>
              <a:rPr lang="es"/>
            </a:b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Es estable y eficiente, lo que lo hace ideal para optimizar modelos de lenguaje grandes en entornos no deterministas y con recompensas ruidosas (como el juicio humano)</a:t>
            </a:r>
            <a:endParaRPr/>
          </a:p>
        </p:txBody>
      </p:sp>
      <p:sp>
        <p:nvSpPr>
          <p:cNvPr id="268" name="Google Shape;268;g353ee7e97b2_0_27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Proximal Policy Optimization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69" name="Google Shape;269;g353ee7e97b2_0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500" y="1441838"/>
            <a:ext cx="3340650" cy="307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3ee7e97b2_0_28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RLHF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75" name="Google Shape;275;g353ee7e97b2_0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¿Qué problemas tiene el RLHF?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628650" y="1605725"/>
            <a:ext cx="43476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Los humanos se equivocan.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Cada humano tiene una percepción diferente.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Sesgo en la retroalimentación.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Costo $$ y de tiempo.</a:t>
            </a:r>
            <a:endParaRPr/>
          </a:p>
        </p:txBody>
      </p:sp>
      <p:pic>
        <p:nvPicPr>
          <p:cNvPr id="282" name="Google Shape;2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625" y="1515300"/>
            <a:ext cx="3215949" cy="321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3ee7e97b2_0_16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Reinforcement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70" name="Google Shape;70;g353ee7e97b2_0_165"/>
          <p:cNvSpPr txBox="1"/>
          <p:nvPr>
            <p:ph idx="1" type="body"/>
          </p:nvPr>
        </p:nvSpPr>
        <p:spPr>
          <a:xfrm>
            <a:off x="628650" y="1605725"/>
            <a:ext cx="48543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Aprendizaje autom</a:t>
            </a:r>
            <a:r>
              <a:rPr lang="es"/>
              <a:t>ático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 es aprendizaje supervisado (esto es un gato)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No hay backpropagation solo señales de “recompensa”</a:t>
            </a:r>
            <a:endParaRPr/>
          </a:p>
        </p:txBody>
      </p:sp>
      <p:pic>
        <p:nvPicPr>
          <p:cNvPr id="71" name="Google Shape;71;g353ee7e97b2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425" y="1268538"/>
            <a:ext cx="2380109" cy="357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¿Qué problemas tiene el RLHF?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25" y="1281600"/>
            <a:ext cx="8839200" cy="311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189" y="746725"/>
            <a:ext cx="7155625" cy="402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3ee7e97b2_0_29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000"/>
              <a:t>Reinforcement Learning by Artificial Intelligence Feedback</a:t>
            </a:r>
            <a:endParaRPr/>
          </a:p>
        </p:txBody>
      </p:sp>
      <p:sp>
        <p:nvSpPr>
          <p:cNvPr id="299" name="Google Shape;299;g353ee7e97b2_0_291"/>
          <p:cNvSpPr txBox="1"/>
          <p:nvPr>
            <p:ph idx="1" type="body"/>
          </p:nvPr>
        </p:nvSpPr>
        <p:spPr>
          <a:xfrm>
            <a:off x="628650" y="1605725"/>
            <a:ext cx="51414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Utilizamos IA para todos los procesos humanos del entrenamiento por refuerzo.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Eliminamos la variabilidad y la subjetividad humana.</a:t>
            </a:r>
            <a:endParaRPr/>
          </a:p>
        </p:txBody>
      </p:sp>
      <p:pic>
        <p:nvPicPr>
          <p:cNvPr id="300" name="Google Shape;300;g353ee7e97b2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325" y="1605724"/>
            <a:ext cx="2787599" cy="20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2000"/>
              <a:t>Reinforcement Learning by Artificial Intelligence Feedback</a:t>
            </a:r>
            <a:endParaRPr/>
          </a:p>
        </p:txBody>
      </p:sp>
      <p:pic>
        <p:nvPicPr>
          <p:cNvPr id="306" name="Google Shape;3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299" y="1423925"/>
            <a:ext cx="6005400" cy="33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4963" y="373625"/>
            <a:ext cx="4714074" cy="43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Nine Bullet AI Constitution: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Evitar proporcionar contenido nocivo, antiético, racista, sexista, tóxico, peligroso, ilegal, insensible, socialmente inadecuado, despectivo, ofensivo, misógino, con sesgo de género o con sesgo social.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Fomentar conversaciones positivas.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Identificar de manera educada suposiciones nocivas por parte del usuario humano.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Abordar suposiciones problemáticas por parte del usuario humano de una manera cortés.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Abstenerse de ofrecer contenido no adecuado para la edad.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Evitar proporcionar consejos legalmente dudosos o peligrosos.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Proporcionar respuestas que se alineen con los estándares morales y éticos de sentido común, evitando la controversia o el contenido objetable.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Responder de una manera reflexiva de un amigo o terapeuta considerado, empático, atento y sensible.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No asistir con planes o actividades criminales, incluyendo la violencia, el robo, el hacking, el saqueo o cualquier otra acción ilegal.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RLAIF vs RLHF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 txBox="1"/>
          <p:nvPr>
            <p:ph idx="1" type="body"/>
          </p:nvPr>
        </p:nvSpPr>
        <p:spPr>
          <a:xfrm>
            <a:off x="628650" y="1605725"/>
            <a:ext cx="39432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Mejora en algunos aspectos sin sacrificar otros.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Mejora en Inofensividad sin sacrificar Utilidad.</a:t>
            </a:r>
            <a:endParaRPr/>
          </a:p>
        </p:txBody>
      </p:sp>
      <p:pic>
        <p:nvPicPr>
          <p:cNvPr id="329" name="Google Shape;3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9225" y="1547500"/>
            <a:ext cx="4012850" cy="22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238" y="780463"/>
            <a:ext cx="6895525" cy="358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376" y="821588"/>
            <a:ext cx="6709249" cy="37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3600"/>
              <a:t>Reinforcement Learning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t/>
            </a:r>
            <a:endParaRPr sz="3600"/>
          </a:p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628650" y="1605725"/>
            <a:ext cx="50058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Aprendizaje automático donde un agente aprende a tomar decisiones.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Optimiza sus acciones dentro de un entorno específico basado en una recompensa.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Prueba, error, acierto, recompensa y penalización.</a:t>
            </a:r>
            <a:endParaRPr/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6624" y="3209304"/>
            <a:ext cx="2459898" cy="13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624" y="1474481"/>
            <a:ext cx="2459900" cy="173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3ee7e97b2_0_30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RLAIF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45" name="Google Shape;345;g353ee7e97b2_0_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Direct Preference Optimization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51" name="Google Shape;351;p40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 una técnica estable, eficiente y de bajo peso computacional para alinear modelos.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No aprende de un Modelo de Recompensa y luego optimiza mediante RL.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DPO optimiza directamente un modelo de lenguaje usando datos de preferencia.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3ee7e97b2_0_342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Direct Preference Optimization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357" name="Google Shape;357;g353ee7e97b2_0_342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 recolectan pares de respuestas: (preferida, rechazada) para un prompt.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 vez de entrenar un reward model, se ajusta directamente la política para que asigne más probabilidad a la respuesta preferida.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None/>
            </a:pPr>
            <a:r>
              <a:rPr b="0" lang="es">
                <a:latin typeface="Roboto Medium"/>
                <a:ea typeface="Roboto Medium"/>
                <a:cs typeface="Roboto Medium"/>
                <a:sym typeface="Roboto Medium"/>
              </a:rPr>
              <a:t>Direct Preference Optimization</a:t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 b="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363" name="Google Shape;3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763" y="1754975"/>
            <a:ext cx="8166477" cy="17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3ee7e97b2_0_337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DPO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69" name="Google Shape;369;g353ee7e97b2_0_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940" y="1101491"/>
            <a:ext cx="6559457" cy="404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3ee7e97b2_0_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3600"/>
              <a:t>Reinforcement Learning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t/>
            </a:r>
            <a:endParaRPr sz="3600"/>
          </a:p>
        </p:txBody>
      </p:sp>
      <p:sp>
        <p:nvSpPr>
          <p:cNvPr id="85" name="Google Shape;85;p8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None/>
            </a:pPr>
            <a:r>
              <a:rPr b="1" lang="es"/>
              <a:t>Aprendizaje por refuerzo:</a:t>
            </a:r>
            <a:endParaRPr b="1"/>
          </a:p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Agente: Entidad que toma decisiones.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Entorno: Donde opera el agente.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Acciones: Decisiones que toma el agente.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Recompensa: Feedback positivo o negativo.</a:t>
            </a:r>
            <a:br>
              <a:rPr lang="es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-"/>
            </a:pPr>
            <a:r>
              <a:rPr lang="es"/>
              <a:t>Objetivo: Maximizar la suma de recompensas a lo largo del tiempo.</a:t>
            </a:r>
            <a:endParaRPr/>
          </a:p>
        </p:txBody>
      </p:sp>
      <p:pic>
        <p:nvPicPr>
          <p:cNvPr id="86" name="Google Shape;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3125" y="1075500"/>
            <a:ext cx="3170275" cy="20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/>
          <p:nvPr/>
        </p:nvSpPr>
        <p:spPr>
          <a:xfrm>
            <a:off x="616175" y="1801525"/>
            <a:ext cx="8297400" cy="267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 sz="3600"/>
              <a:t>Reinforcement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pic>
        <p:nvPicPr>
          <p:cNvPr id="93" name="Google Shape;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825" y="1942725"/>
            <a:ext cx="2137609" cy="21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0744" y="2057599"/>
            <a:ext cx="5705883" cy="12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Human Alignement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 txBox="1"/>
          <p:nvPr>
            <p:ph idx="1" type="body"/>
          </p:nvPr>
        </p:nvSpPr>
        <p:spPr>
          <a:xfrm>
            <a:off x="628650" y="1605725"/>
            <a:ext cx="45933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🤝 </a:t>
            </a:r>
            <a:r>
              <a:rPr b="1" lang="es"/>
              <a:t>Helpful: </a:t>
            </a:r>
            <a:br>
              <a:rPr b="1" lang="es"/>
            </a:br>
            <a:r>
              <a:rPr lang="es"/>
              <a:t>La respuesta debe ser práctica, informativa y de valor.</a:t>
            </a:r>
            <a:br>
              <a:rPr lang="e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🔍 </a:t>
            </a:r>
            <a:r>
              <a:rPr b="1" lang="es"/>
              <a:t>Honest: </a:t>
            </a:r>
            <a:br>
              <a:rPr b="1" lang="es"/>
            </a:br>
            <a:r>
              <a:rPr lang="es"/>
              <a:t>La respuesta debe ser verdadera, precisa y fiable. Basada en hechos verificables.</a:t>
            </a:r>
            <a:br>
              <a:rPr b="1" lang="es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🛡</a:t>
            </a:r>
            <a:r>
              <a:rPr b="1" lang="es"/>
              <a:t>Harmless: </a:t>
            </a:r>
            <a:br>
              <a:rPr b="1" lang="es"/>
            </a:br>
            <a:r>
              <a:rPr lang="es"/>
              <a:t>Las respuestas no pueden ser perjudiciales, ofensivas y no promover contenido negativo, malicioso o con prejuicios.</a:t>
            </a:r>
            <a:endParaRPr/>
          </a:p>
        </p:txBody>
      </p:sp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 b="-8" l="0" r="0" t="15053"/>
          <a:stretch/>
        </p:blipFill>
        <p:spPr>
          <a:xfrm>
            <a:off x="5353450" y="1605723"/>
            <a:ext cx="3617249" cy="204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3100"/>
              <a:t>Reinforcement Learning from Human Feedback</a:t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100"/>
          </a:p>
        </p:txBody>
      </p:sp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628650" y="1605725"/>
            <a:ext cx="44262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Alineación de las LLMs con los valores humanos.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Los modelos base pueden ser tóxicos o generar contenido malicioso.</a:t>
            </a:r>
            <a:br>
              <a:rPr lang="es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 un sistema imperfecto pero mejora mucho el modelo.</a:t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200" y="1268538"/>
            <a:ext cx="2380109" cy="357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/>
          <p:nvPr/>
        </p:nvSpPr>
        <p:spPr>
          <a:xfrm>
            <a:off x="255875" y="1436000"/>
            <a:ext cx="8673600" cy="35352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Human labelers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517700" y="3238500"/>
            <a:ext cx="2495700" cy="494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¿Puedes explicar qué es Angular?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436975" y="1825500"/>
            <a:ext cx="3557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Ordena las siguientes afirmaciones por orden de más a menos 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Útil, Honesto e Inofensivo:</a:t>
            </a:r>
            <a:endParaRPr b="1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487925" y="2876575"/>
            <a:ext cx="2992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0"/>
          <p:cNvSpPr/>
          <p:nvPr/>
        </p:nvSpPr>
        <p:spPr>
          <a:xfrm>
            <a:off x="3358300" y="3180975"/>
            <a:ext cx="1547100" cy="5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5321575" y="1944975"/>
            <a:ext cx="2805000" cy="786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Angular es simplemente otro framework de JavaScript.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5321575" y="2827625"/>
            <a:ext cx="2805000" cy="786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 Angular, puedes crear aplicaciones increíbles en minutos sin necesidad de aprender mucho.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0"/>
          <p:cNvSpPr/>
          <p:nvPr/>
        </p:nvSpPr>
        <p:spPr>
          <a:xfrm>
            <a:off x="5321575" y="3754275"/>
            <a:ext cx="2805000" cy="904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Angular te ofrece control total, eficiencia y escalabilidad para proyectos serios, pero tiene una curva de aprendizaje pronunciada.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5321575" y="1519950"/>
            <a:ext cx="2992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Completions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0"/>
          <p:cNvSpPr txBox="1"/>
          <p:nvPr/>
        </p:nvSpPr>
        <p:spPr>
          <a:xfrm>
            <a:off x="8126525" y="2091075"/>
            <a:ext cx="2992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8126525" y="2973725"/>
            <a:ext cx="2992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8126525" y="3959475"/>
            <a:ext cx="2992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